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122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C85E65-36B5-FCD0-2CBE-02BA9C80E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894FEB-630E-2AAF-C013-D5EA9FED6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2E4F5D-BD82-B7B6-606A-C4F39F8C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97E2C9-A342-EF20-2ECF-A8C954A8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DCA34F-1103-A541-06EC-D7CFA818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08C85D-3923-12E9-7137-CC462A2E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852332-F16B-E81A-5317-38D37A165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394512-E615-1301-659D-7FEBC535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B7384-21CD-5FCD-218C-8E868BAF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4C9FF9-6C91-7720-EA20-77AF1BB1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8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4836C6C-7601-C8D9-D779-9C02EB810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CD8760-2243-50C7-F916-D16294B5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D04973-5E92-73A7-D245-41F09BE0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B6D10B-0CA2-8218-3AD6-2AA5D10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AE4969-1A2F-CE00-39E9-7790042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5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A2FE6F-AD0A-8264-CBEC-C383DA18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89BD81-583B-CD70-0DD4-CBEAB17C0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5DC591-5D01-6B28-89CD-060715D2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A36233-8D20-E869-F8BE-244708BF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1F10A6-1B95-93AC-2CB0-7F473A8D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9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7217A7-C059-96CE-2697-2D8C19C8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C7AA24-85F7-455F-5A82-E37E1577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E59B49-2506-3885-BA04-0897150B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B5F573-975C-2A8C-0EFC-81218BBE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432645-5A46-BBC6-E683-25A05073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7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C45783-6BCD-0B5C-16A3-5DE304D9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91EDFE-26CA-94F5-4717-A97D02101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788B97-B0FA-6010-BEDA-A9FA4E6F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54D33A-F9D4-1317-302B-55768F5C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4F2F5E-23C6-2888-2210-5ED6A66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5CCED3-2154-E001-9ED0-A0225D8C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78556-D30E-748A-02A4-83F5280B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AE92791-D99E-1453-0B16-A6B7793EA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1EC02E-9315-351E-1DC3-B0E3B790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B072DA0-49AD-936E-5ABC-EA3FAAEA1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2DD5923-75CC-29E0-F7E9-3FC2B6965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201C4A5-99EF-A534-B08F-1B42551D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7AAE8E2-5B2F-E2ED-80FF-19E4FF73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0FC4A25-3B46-8084-C6EC-41161A13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1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68B333-3757-1D19-2C2C-6C093B1C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1EC8C7-CE7C-B7B1-0ABB-E718E13D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ECB173-A729-C71B-24D5-0BD5649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BD27418-0D2E-45B6-AAD0-28634B20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4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1B1B1D7-77CB-99EF-A015-9815BB20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CB0C1EF-BE39-F42B-193E-56060C5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59E0DA-433B-8DC4-F1EC-8F7619F9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FA0C68-D788-454A-D27B-DE5EC0B2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9AC26D-6D6C-0770-4082-C1A893989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FD1A51-34BB-BA8E-68B0-9876D8BA1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F692F7-019A-F34D-35A2-721E56B9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69E274-9401-F685-1D8C-A044A4F9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00D0E3-0A5C-6957-353F-C37159CA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7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F3340-3955-A386-35C5-22469B5B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ECC9D99-E4E3-2FB0-9F73-BF7387497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9A7AFB-CDA2-491D-A06F-87386E82A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8C579C-C8AB-D354-0592-0926F23E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DE6A3B-3D73-B594-FF87-1FD7209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E3D1C2-6451-80F0-521C-68FA6C9C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9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3B8CD2-8D45-D924-1AFB-9518782A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47A0CB-C11D-32D3-C7CA-40340395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049AE2-11E7-6127-7649-012ACFB54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08D7-A029-4129-AC30-3BB10D034B25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98B74B-E435-0D83-C17D-813ECBCD5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6DEC73-ABE1-68BB-57B0-77ED84DAB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1483-BD85-4FA7-B68C-09A89EA4C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9;p25">
            <a:extLst>
              <a:ext uri="{FF2B5EF4-FFF2-40B4-BE49-F238E27FC236}">
                <a16:creationId xmlns:a16="http://schemas.microsoft.com/office/drawing/2014/main" xmlns="" id="{F111A935-8B77-D8D7-AF5E-4ACE8B27EA82}"/>
              </a:ext>
            </a:extLst>
          </p:cNvPr>
          <p:cNvSpPr txBox="1"/>
          <p:nvPr/>
        </p:nvSpPr>
        <p:spPr>
          <a:xfrm>
            <a:off x="5600708" y="6189490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2023/2024 учебный 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E9582D3-0543-6467-7B4C-D0660A673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6" name="Google Shape;194;p25">
            <a:extLst>
              <a:ext uri="{FF2B5EF4-FFF2-40B4-BE49-F238E27FC236}">
                <a16:creationId xmlns:a16="http://schemas.microsoft.com/office/drawing/2014/main" xmlns="" id="{3A1A6853-3211-8708-7CDE-2D3A23EB2B55}"/>
              </a:ext>
            </a:extLst>
          </p:cNvPr>
          <p:cNvSpPr txBox="1">
            <a:spLocks/>
          </p:cNvSpPr>
          <p:nvPr/>
        </p:nvSpPr>
        <p:spPr>
          <a:xfrm>
            <a:off x="6093392" y="2277582"/>
            <a:ext cx="5798388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Виртуальный альбом информационно-образовательного проекта «ШАГ»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2400" b="1" i="1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государственного учреждения образования «Средняя школа № 6 г. Витебска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имени А.Е.Белохвостикова»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0D5F9E-A366-FD1E-FCA8-586A44D6FD74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1CFAA5-B6AD-51FF-8C8C-56FE74441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723" y="1926951"/>
            <a:ext cx="549815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4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4980D-F938-DBB5-A0DB-E3B2C13C7D34}"/>
              </a:ext>
            </a:extLst>
          </p:cNvPr>
          <p:cNvSpPr txBox="1"/>
          <p:nvPr/>
        </p:nvSpPr>
        <p:spPr>
          <a:xfrm>
            <a:off x="2459114" y="488272"/>
            <a:ext cx="10901779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8D9C550-F67D-81FE-33DC-1A5E6C6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84853-4626-B85A-4541-1C710CFEED7D}"/>
              </a:ext>
            </a:extLst>
          </p:cNvPr>
          <p:cNvSpPr txBox="1"/>
          <p:nvPr/>
        </p:nvSpPr>
        <p:spPr>
          <a:xfrm>
            <a:off x="2148396" y="1098119"/>
            <a:ext cx="98086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От весёлых стартов – до олимпийских вершин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400" b="1" i="1" dirty="0">
                <a:latin typeface="Arial"/>
                <a:ea typeface="Arial"/>
                <a:cs typeface="Arial"/>
                <a:sym typeface="Arial"/>
              </a:rPr>
              <a:t>(о легендах и героях спорта, развитии индустрии спорта и туризма</a:t>
            </a: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D65583F-AB28-7426-EFE1-2D83768B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41" y="1961817"/>
            <a:ext cx="4794823" cy="479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🇧🇾">
            <a:extLst>
              <a:ext uri="{FF2B5EF4-FFF2-40B4-BE49-F238E27FC236}">
                <a16:creationId xmlns:a16="http://schemas.microsoft.com/office/drawing/2014/main" xmlns="" id="{C2AFF808-C65C-423A-0026-79CA6ED7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3EE253-D1CB-1434-C132-10CA23E1D8C1}"/>
              </a:ext>
            </a:extLst>
          </p:cNvPr>
          <p:cNvSpPr txBox="1"/>
          <p:nvPr/>
        </p:nvSpPr>
        <p:spPr>
          <a:xfrm>
            <a:off x="341445" y="2544924"/>
            <a:ext cx="6245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b="1" i="1" dirty="0">
                <a:latin typeface="Arial"/>
                <a:cs typeface="Arial"/>
              </a:rPr>
              <a:t>28 сентября 2023 года в рамках информационно - образовательного проекта "ШАГ" состоялся открытый диалог по теме «Родина моя Беларусь в лицах.  От веселых стартов – до олимпийских вершин»  (о легендах и героях спорта, развитии индустрии спорта и туризма).</a:t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dirty="0">
                <a:latin typeface="Arial"/>
                <a:cs typeface="Arial"/>
              </a:rPr>
              <a:t>  </a:t>
            </a:r>
          </a:p>
          <a:p>
            <a:pPr algn="ctr"/>
            <a:r>
              <a:rPr lang="ru-RU" altLang="ru-RU" sz="1600" b="1" i="1" dirty="0">
                <a:latin typeface="Arial"/>
                <a:cs typeface="Arial"/>
              </a:rPr>
              <a:t>     Гостем мероприятия стала </a:t>
            </a:r>
            <a:endParaRPr lang="ru-RU" altLang="ru-RU" sz="1600" b="1" i="1" dirty="0" smtClean="0">
              <a:latin typeface="Arial"/>
              <a:cs typeface="Arial"/>
            </a:endParaRPr>
          </a:p>
          <a:p>
            <a:pPr algn="ctr"/>
            <a:endParaRPr lang="ru-RU" altLang="ru-RU" sz="1600" b="1" i="1" dirty="0">
              <a:latin typeface="Arial"/>
              <a:cs typeface="Arial"/>
            </a:endParaRPr>
          </a:p>
          <a:p>
            <a:pPr algn="ctr"/>
            <a: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Анастасия Никифоренко</a:t>
            </a:r>
            <a:r>
              <a:rPr lang="ru-RU" altLang="ru-RU" sz="1600" b="1" i="1" dirty="0">
                <a:latin typeface="Arial"/>
                <a:cs typeface="Arial"/>
              </a:rPr>
              <a:t>, </a:t>
            </a:r>
            <a:endParaRPr lang="ru-RU" altLang="ru-RU" sz="1600" b="1" i="1" dirty="0" smtClean="0">
              <a:latin typeface="Arial"/>
              <a:cs typeface="Arial"/>
            </a:endParaRPr>
          </a:p>
          <a:p>
            <a:pPr algn="ctr"/>
            <a:endParaRPr lang="ru-RU" altLang="ru-RU" sz="1600" b="1" i="1" dirty="0">
              <a:latin typeface="Arial"/>
              <a:cs typeface="Arial"/>
            </a:endParaRPr>
          </a:p>
          <a:p>
            <a:pPr algn="ctr"/>
            <a:r>
              <a:rPr lang="ru-RU" altLang="ru-RU" sz="1600" b="1" i="1" dirty="0">
                <a:latin typeface="Arial"/>
                <a:cs typeface="Arial"/>
              </a:rPr>
              <a:t>участница II игр стран СНГ, которая завоевала серебряную медаль в составе команды белорусских лучников        </a:t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dirty="0">
                <a:latin typeface="Arial"/>
                <a:cs typeface="Arial"/>
              </a:rPr>
              <a:t>     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593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4980D-F938-DBB5-A0DB-E3B2C13C7D34}"/>
              </a:ext>
            </a:extLst>
          </p:cNvPr>
          <p:cNvSpPr txBox="1"/>
          <p:nvPr/>
        </p:nvSpPr>
        <p:spPr>
          <a:xfrm>
            <a:off x="2459114" y="488272"/>
            <a:ext cx="10901779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8D9C550-F67D-81FE-33DC-1A5E6C6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84853-4626-B85A-4541-1C710CFEED7D}"/>
              </a:ext>
            </a:extLst>
          </p:cNvPr>
          <p:cNvSpPr txBox="1"/>
          <p:nvPr/>
        </p:nvSpPr>
        <p:spPr>
          <a:xfrm>
            <a:off x="2148396" y="1098119"/>
            <a:ext cx="980869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Семья - начало всех начал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400" b="1" i="1" dirty="0">
                <a:latin typeface="Arial"/>
                <a:ea typeface="Arial"/>
                <a:cs typeface="Arial"/>
                <a:sym typeface="Arial"/>
              </a:rPr>
              <a:t>(о роли родителей в создании условий для разностороннего развития детей, значении семьи и семейного воспитания</a:t>
            </a: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3EE253-D1CB-1434-C132-10CA23E1D8C1}"/>
              </a:ext>
            </a:extLst>
          </p:cNvPr>
          <p:cNvSpPr txBox="1"/>
          <p:nvPr/>
        </p:nvSpPr>
        <p:spPr>
          <a:xfrm>
            <a:off x="585927" y="2535574"/>
            <a:ext cx="602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i="1" dirty="0">
                <a:latin typeface="Arial"/>
                <a:cs typeface="Arial"/>
              </a:rPr>
              <a:t/>
            </a:r>
            <a:br>
              <a:rPr lang="ru-RU" altLang="ru-RU" sz="1800" b="1" i="1" dirty="0">
                <a:latin typeface="Arial"/>
                <a:cs typeface="Arial"/>
              </a:rPr>
            </a:br>
            <a:r>
              <a:rPr lang="ru-RU" altLang="ru-RU" sz="1800" b="1" i="1" dirty="0">
                <a:latin typeface="Arial"/>
                <a:cs typeface="Arial"/>
              </a:rPr>
              <a:t>      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C1B5683-3FEA-E25B-DE6A-9EE0DAB54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53" y="2063177"/>
            <a:ext cx="4695287" cy="46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07CD1FD4-DEFA-03F6-BE8B-73A9870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B042B8-794B-3050-965E-B0F9BADB85B1}"/>
              </a:ext>
            </a:extLst>
          </p:cNvPr>
          <p:cNvSpPr txBox="1"/>
          <p:nvPr/>
        </p:nvSpPr>
        <p:spPr>
          <a:xfrm>
            <a:off x="653373" y="2332763"/>
            <a:ext cx="58930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26 октября 2023 года учащиеся 8-11 классов приняли участие в мероприятии информационно-образовательного проекта «ШАГ</a:t>
            </a:r>
            <a:r>
              <a:rPr lang="ru-RU" altLang="ru-RU" sz="1600" b="1" i="1" dirty="0" smtClean="0">
                <a:latin typeface="Arial"/>
                <a:cs typeface="Arial"/>
              </a:rPr>
              <a:t>».</a:t>
            </a:r>
          </a:p>
          <a:p>
            <a:pPr algn="just">
              <a:buClr>
                <a:srgbClr val="1E4E79"/>
              </a:buClr>
              <a:buSzPts val="4000"/>
            </a:pPr>
            <a:endParaRPr lang="ru-RU" altLang="ru-RU" sz="1600" b="1" i="1" dirty="0"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На встречу была приглашена </a:t>
            </a:r>
            <a:endParaRPr lang="ru-RU" altLang="ru-RU" sz="1600" b="1" i="1" dirty="0" smtClean="0"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endParaRPr lang="ru-RU" altLang="ru-RU" sz="1600" b="1" i="1" dirty="0"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Людмила Александровна </a:t>
            </a:r>
            <a:r>
              <a:rPr lang="ru-RU" altLang="ru-RU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Серболина</a:t>
            </a:r>
            <a: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– </a:t>
            </a:r>
            <a:endParaRPr lang="ru-RU" altLang="ru-RU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endParaRPr lang="ru-RU" alt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многодетная мама, которая воспитывает 5 детей и в 2017 году была удостоена высокой награды — ордена Матери. </a:t>
            </a:r>
          </a:p>
          <a:p>
            <a:pPr algn="ctr">
              <a:buClr>
                <a:srgbClr val="1E4E79"/>
              </a:buClr>
              <a:buSzPts val="4000"/>
            </a:pPr>
            <a:endParaRPr lang="ru-RU" altLang="ru-RU" sz="1600" b="1" i="1" dirty="0">
              <a:latin typeface="Arial"/>
              <a:cs typeface="Arial"/>
            </a:endParaRP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Людмила Александровна поделилась с ребятами секретами семейного счастья, как самого счастливого, доброго и важного места в нашей жизни! </a:t>
            </a:r>
            <a:endParaRPr lang="ru-RU" sz="16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5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4980D-F938-DBB5-A0DB-E3B2C13C7D34}"/>
              </a:ext>
            </a:extLst>
          </p:cNvPr>
          <p:cNvSpPr txBox="1"/>
          <p:nvPr/>
        </p:nvSpPr>
        <p:spPr>
          <a:xfrm>
            <a:off x="2459114" y="488272"/>
            <a:ext cx="10901779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8D9C550-F67D-81FE-33DC-1A5E6C6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84853-4626-B85A-4541-1C710CFEED7D}"/>
              </a:ext>
            </a:extLst>
          </p:cNvPr>
          <p:cNvSpPr txBox="1"/>
          <p:nvPr/>
        </p:nvSpPr>
        <p:spPr>
          <a:xfrm>
            <a:off x="1865308" y="1098119"/>
            <a:ext cx="100917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 этой красе величавой – есть доля труда моего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400" b="1" i="1" dirty="0">
                <a:latin typeface="Arial"/>
                <a:ea typeface="Arial"/>
                <a:cs typeface="Arial"/>
                <a:sym typeface="Arial"/>
              </a:rPr>
              <a:t>(о тружениках промышленности и сельского хозяйства </a:t>
            </a: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3EE253-D1CB-1434-C132-10CA23E1D8C1}"/>
              </a:ext>
            </a:extLst>
          </p:cNvPr>
          <p:cNvSpPr txBox="1"/>
          <p:nvPr/>
        </p:nvSpPr>
        <p:spPr>
          <a:xfrm>
            <a:off x="599760" y="2535574"/>
            <a:ext cx="602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i="1" dirty="0">
                <a:latin typeface="Arial"/>
                <a:cs typeface="Arial"/>
              </a:rPr>
              <a:t/>
            </a:r>
            <a:br>
              <a:rPr lang="ru-RU" altLang="ru-RU" sz="1800" b="1" i="1" dirty="0">
                <a:latin typeface="Arial"/>
                <a:cs typeface="Arial"/>
              </a:rPr>
            </a:br>
            <a:r>
              <a:rPr lang="ru-RU" altLang="ru-RU" sz="1800" b="1" i="1" dirty="0">
                <a:latin typeface="Arial"/>
                <a:cs typeface="Arial"/>
              </a:rPr>
              <a:t>      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CB9BE-7E97-1337-14AD-91BDD38591AA}"/>
              </a:ext>
            </a:extLst>
          </p:cNvPr>
          <p:cNvSpPr txBox="1"/>
          <p:nvPr/>
        </p:nvSpPr>
        <p:spPr>
          <a:xfrm>
            <a:off x="380873" y="2231086"/>
            <a:ext cx="675509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23 ноября 2023 года учащиеся 8-11 классов школы приняли участие в мероприятии проекта «ШАГ» - «Родина моя Беларусь в лицах. В этой красе величавой есть доля труда моего» (о тружениках промышленности и сельского хозяйства</a:t>
            </a:r>
            <a:r>
              <a:rPr lang="ru-RU" altLang="ru-RU" sz="1600" b="1" i="1" dirty="0" smtClean="0">
                <a:latin typeface="Arial"/>
                <a:cs typeface="Arial"/>
              </a:rPr>
              <a:t>).</a:t>
            </a: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dirty="0" smtClean="0">
                <a:latin typeface="Arial"/>
                <a:cs typeface="Arial"/>
              </a:rPr>
              <a:t>На </a:t>
            </a:r>
            <a:r>
              <a:rPr lang="ru-RU" altLang="ru-RU" sz="1600" b="1" i="1" dirty="0">
                <a:latin typeface="Arial"/>
                <a:cs typeface="Arial"/>
              </a:rPr>
              <a:t>мероприятие был приглашен </a:t>
            </a:r>
          </a:p>
          <a:p>
            <a:pPr algn="ctr">
              <a:buClr>
                <a:srgbClr val="1E4E79"/>
              </a:buClr>
              <a:buSzPts val="4000"/>
            </a:pPr>
            <a:endParaRPr lang="ru-RU" altLang="ru-RU" sz="900" b="1" i="1" dirty="0"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Колотков</a:t>
            </a:r>
            <a: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Сергей Семенович </a:t>
            </a:r>
            <a:r>
              <a:rPr lang="ru-RU" altLang="ru-RU" sz="1600" b="1" i="1" dirty="0">
                <a:latin typeface="Arial"/>
                <a:cs typeface="Arial"/>
              </a:rPr>
              <a:t>– </a:t>
            </a:r>
            <a:endParaRPr lang="ru-RU" altLang="ru-RU" sz="1600" b="1" i="1" dirty="0" smtClean="0"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endParaRPr lang="ru-RU" altLang="ru-RU" sz="1600" b="1" i="1" dirty="0"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заместитель директор по коммерческим вопросам республиканского унитарного предприятия «Витебский зональный институт сельского хозяйства НАН Беларуси».</a:t>
            </a:r>
            <a:br>
              <a:rPr lang="ru-RU" altLang="ru-RU" sz="1600" b="1" i="1" dirty="0">
                <a:latin typeface="Arial"/>
                <a:cs typeface="Arial"/>
              </a:rPr>
            </a:br>
            <a:endParaRPr lang="ru-RU" altLang="ru-RU" sz="1600" b="1" i="1" dirty="0" smtClean="0">
              <a:latin typeface="Arial"/>
              <a:cs typeface="Arial"/>
            </a:endParaRP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 smtClean="0">
                <a:latin typeface="Arial"/>
                <a:cs typeface="Arial"/>
              </a:rPr>
              <a:t>Сергей Семенович поделился с ребятами изысканиями, проводимыми Институтом, секретами успешной карьеры, тем, как надо организовывать свою жизнь и профессиональную деятельность, ставить цели и добиваться результата.</a:t>
            </a: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/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dirty="0">
                <a:latin typeface="Arial"/>
                <a:cs typeface="Arial"/>
              </a:rPr>
              <a:t>        </a:t>
            </a:r>
            <a:endParaRPr lang="ru-RU" sz="1600" b="1" i="1" dirty="0">
              <a:latin typeface="Arial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07CD1FD4-DEFA-03F6-BE8B-73A9870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84F47DE0-1020-C365-7276-D4617BAF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5" name="Picture 23">
            <a:extLst>
              <a:ext uri="{FF2B5EF4-FFF2-40B4-BE49-F238E27FC236}">
                <a16:creationId xmlns:a16="http://schemas.microsoft.com/office/drawing/2014/main" xmlns="" id="{56687673-5D8E-96C9-CA6D-ADC06289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65" y="2135395"/>
            <a:ext cx="4456275" cy="44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4980D-F938-DBB5-A0DB-E3B2C13C7D34}"/>
              </a:ext>
            </a:extLst>
          </p:cNvPr>
          <p:cNvSpPr txBox="1"/>
          <p:nvPr/>
        </p:nvSpPr>
        <p:spPr>
          <a:xfrm>
            <a:off x="2459114" y="488272"/>
            <a:ext cx="10901779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8D9C550-F67D-81FE-33DC-1A5E6C6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84853-4626-B85A-4541-1C710CFEED7D}"/>
              </a:ext>
            </a:extLst>
          </p:cNvPr>
          <p:cNvSpPr txBox="1"/>
          <p:nvPr/>
        </p:nvSpPr>
        <p:spPr>
          <a:xfrm>
            <a:off x="1865308" y="1098119"/>
            <a:ext cx="100917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Хранители прекрасного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400" b="1" i="1" dirty="0">
                <a:latin typeface="Arial"/>
                <a:ea typeface="Arial"/>
                <a:cs typeface="Arial"/>
                <a:sym typeface="Arial"/>
              </a:rPr>
              <a:t>(о деятелях культуры и искусства</a:t>
            </a: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3EE253-D1CB-1434-C132-10CA23E1D8C1}"/>
              </a:ext>
            </a:extLst>
          </p:cNvPr>
          <p:cNvSpPr txBox="1"/>
          <p:nvPr/>
        </p:nvSpPr>
        <p:spPr>
          <a:xfrm>
            <a:off x="599760" y="2535574"/>
            <a:ext cx="602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i="1" dirty="0">
                <a:latin typeface="Arial"/>
                <a:cs typeface="Arial"/>
              </a:rPr>
              <a:t/>
            </a:r>
            <a:br>
              <a:rPr lang="ru-RU" altLang="ru-RU" sz="1800" b="1" i="1" dirty="0">
                <a:latin typeface="Arial"/>
                <a:cs typeface="Arial"/>
              </a:rPr>
            </a:br>
            <a:r>
              <a:rPr lang="ru-RU" altLang="ru-RU" sz="1800" b="1" i="1" dirty="0">
                <a:latin typeface="Arial"/>
                <a:cs typeface="Arial"/>
              </a:rPr>
              <a:t>      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CB9BE-7E97-1337-14AD-91BDD38591AA}"/>
              </a:ext>
            </a:extLst>
          </p:cNvPr>
          <p:cNvSpPr txBox="1"/>
          <p:nvPr/>
        </p:nvSpPr>
        <p:spPr>
          <a:xfrm>
            <a:off x="761747" y="3031520"/>
            <a:ext cx="595030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20 декабря 2023 года учащиеся 8-11 классов школы в рамках мероприятия информационно-образовательного проекта «ШАГ» - «Родина моя Беларусь в лицах. Хранители прекрасного» (о деятелях культуры) посетили эстрадный концерт в</a:t>
            </a:r>
          </a:p>
          <a:p>
            <a:pPr algn="ctr">
              <a:buClr>
                <a:srgbClr val="1E4E79"/>
              </a:buClr>
              <a:buSzPts val="4000"/>
            </a:pPr>
            <a:endParaRPr lang="ru-RU" alt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Витебской областной филармонии</a:t>
            </a:r>
            <a:r>
              <a:rPr lang="ru-RU" altLang="ru-RU" sz="1600" b="1" i="1" dirty="0">
                <a:latin typeface="Arial"/>
                <a:cs typeface="Arial"/>
              </a:rPr>
              <a:t/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dirty="0">
                <a:latin typeface="Arial"/>
                <a:cs typeface="Arial"/>
              </a:rPr>
              <a:t>    </a:t>
            </a:r>
          </a:p>
          <a:p>
            <a:pPr algn="ctr">
              <a:buClr>
                <a:srgbClr val="1E4E79"/>
              </a:buClr>
              <a:buSzPts val="4000"/>
            </a:pPr>
            <a:endParaRPr lang="ru-RU" altLang="ru-RU" sz="900" b="1" i="1" dirty="0"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endParaRPr lang="ru-RU" altLang="ru-RU" sz="1600" b="1" i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07CD1FD4-DEFA-03F6-BE8B-73A9870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84F47DE0-1020-C365-7276-D4617BAF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1366CC5-31DF-AF4D-3C32-11A1F3F4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18" y="3934106"/>
            <a:ext cx="2673045" cy="26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6" y="1728404"/>
            <a:ext cx="2823286" cy="211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6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4980D-F938-DBB5-A0DB-E3B2C13C7D34}"/>
              </a:ext>
            </a:extLst>
          </p:cNvPr>
          <p:cNvSpPr txBox="1"/>
          <p:nvPr/>
        </p:nvSpPr>
        <p:spPr>
          <a:xfrm>
            <a:off x="2459114" y="488272"/>
            <a:ext cx="10901779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8D9C550-F67D-81FE-33DC-1A5E6C6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84853-4626-B85A-4541-1C710CFEED7D}"/>
              </a:ext>
            </a:extLst>
          </p:cNvPr>
          <p:cNvSpPr txBox="1"/>
          <p:nvPr/>
        </p:nvSpPr>
        <p:spPr>
          <a:xfrm>
            <a:off x="1865308" y="1098119"/>
            <a:ext cx="100917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Славные имена в науке и образовании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400" b="1" i="1" dirty="0">
                <a:latin typeface="Arial"/>
                <a:ea typeface="Arial"/>
                <a:cs typeface="Arial"/>
                <a:sym typeface="Arial"/>
              </a:rPr>
              <a:t>(о деятелях науки, просветителях системы образования</a:t>
            </a: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3EE253-D1CB-1434-C132-10CA23E1D8C1}"/>
              </a:ext>
            </a:extLst>
          </p:cNvPr>
          <p:cNvSpPr txBox="1"/>
          <p:nvPr/>
        </p:nvSpPr>
        <p:spPr>
          <a:xfrm>
            <a:off x="599760" y="2535574"/>
            <a:ext cx="602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i="1" dirty="0">
                <a:latin typeface="Arial"/>
                <a:cs typeface="Arial"/>
              </a:rPr>
              <a:t/>
            </a:r>
            <a:br>
              <a:rPr lang="ru-RU" altLang="ru-RU" sz="1800" b="1" i="1" dirty="0">
                <a:latin typeface="Arial"/>
                <a:cs typeface="Arial"/>
              </a:rPr>
            </a:br>
            <a:r>
              <a:rPr lang="ru-RU" altLang="ru-RU" sz="1800" b="1" i="1" dirty="0">
                <a:latin typeface="Arial"/>
                <a:cs typeface="Arial"/>
              </a:rPr>
              <a:t>      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CB9BE-7E97-1337-14AD-91BDD38591AA}"/>
              </a:ext>
            </a:extLst>
          </p:cNvPr>
          <p:cNvSpPr txBox="1"/>
          <p:nvPr/>
        </p:nvSpPr>
        <p:spPr>
          <a:xfrm>
            <a:off x="234912" y="2231086"/>
            <a:ext cx="6286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25 января состоялась встреча учащихся 8-11 классов</a:t>
            </a: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с аспирантом УО "ВГУ имени </a:t>
            </a:r>
            <a:r>
              <a:rPr lang="ru-RU" altLang="ru-RU" sz="1600" b="1" i="1" dirty="0" err="1">
                <a:latin typeface="Arial"/>
                <a:cs typeface="Arial"/>
              </a:rPr>
              <a:t>П.М.Машерова</a:t>
            </a:r>
            <a:r>
              <a:rPr lang="ru-RU" altLang="ru-RU" sz="1600" b="1" i="1" dirty="0">
                <a:latin typeface="Arial"/>
                <a:cs typeface="Arial"/>
              </a:rPr>
              <a:t>" </a:t>
            </a:r>
            <a:r>
              <a:rPr lang="ru-RU" altLang="ru-RU" sz="1600" b="1" i="1" dirty="0" smtClean="0">
                <a:latin typeface="Arial"/>
                <a:cs typeface="Arial"/>
              </a:rPr>
              <a:t>подполковником</a:t>
            </a: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/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Бабареко</a:t>
            </a:r>
            <a: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Андреем Сергеевичем.</a:t>
            </a:r>
            <a:b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altLang="ru-RU" sz="1600" b="1" i="1" dirty="0">
                <a:latin typeface="Arial"/>
                <a:cs typeface="Arial"/>
              </a:rPr>
              <a:t>    </a:t>
            </a: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 smtClean="0">
                <a:latin typeface="Arial"/>
                <a:cs typeface="Arial"/>
              </a:rPr>
              <a:t>Андрей </a:t>
            </a:r>
            <a:r>
              <a:rPr lang="ru-RU" altLang="ru-RU" sz="1600" b="1" i="1" dirty="0">
                <a:latin typeface="Arial"/>
                <a:cs typeface="Arial"/>
              </a:rPr>
              <a:t>Сергеевич рассказал ребятам об организации и особенностях процесса обучения в аспирантуре, свое видение роли и значения молодых ученых и аспирантов в развитии ВУЗа и государства в целом. </a:t>
            </a: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/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dirty="0" smtClean="0">
                <a:latin typeface="Arial"/>
                <a:cs typeface="Arial"/>
              </a:rPr>
              <a:t>Он </a:t>
            </a:r>
            <a:r>
              <a:rPr lang="ru-RU" altLang="ru-RU" sz="1600" b="1" i="1" dirty="0">
                <a:latin typeface="Arial"/>
                <a:cs typeface="Arial"/>
              </a:rPr>
              <a:t>познакомил учащихся с научными направлениями ВУЗа и потенциальными учеными Республики </a:t>
            </a:r>
            <a:r>
              <a:rPr lang="ru-RU" altLang="ru-RU" sz="1600" b="1" i="1" dirty="0" smtClean="0">
                <a:latin typeface="Arial"/>
                <a:cs typeface="Arial"/>
              </a:rPr>
              <a:t>Беларусь.</a:t>
            </a: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 smtClean="0">
                <a:latin typeface="Arial"/>
                <a:cs typeface="Arial"/>
              </a:rPr>
              <a:t>Встреча </a:t>
            </a:r>
            <a:r>
              <a:rPr lang="ru-RU" altLang="ru-RU" sz="1600" b="1" i="1" dirty="0">
                <a:latin typeface="Arial"/>
                <a:cs typeface="Arial"/>
              </a:rPr>
              <a:t>прошла в деловой атмосфере, учащиеся задавали вопросы, </a:t>
            </a:r>
            <a:r>
              <a:rPr lang="ru-RU" altLang="ru-RU" sz="1600" b="1" i="1" dirty="0" smtClean="0">
                <a:latin typeface="Arial"/>
                <a:cs typeface="Arial"/>
              </a:rPr>
              <a:t>на которые </a:t>
            </a:r>
            <a:r>
              <a:rPr lang="ru-RU" altLang="ru-RU" sz="1600" b="1" i="1" dirty="0">
                <a:latin typeface="Arial"/>
                <a:cs typeface="Arial"/>
              </a:rPr>
              <a:t>получили четкие ответы. </a:t>
            </a:r>
            <a:endParaRPr lang="ru-RU" sz="1600" b="1" i="1" dirty="0">
              <a:latin typeface="Arial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07CD1FD4-DEFA-03F6-BE8B-73A9870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84F47DE0-1020-C365-7276-D4617BAF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B68757-25A3-8535-E49E-94DD2906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📌">
            <a:extLst>
              <a:ext uri="{FF2B5EF4-FFF2-40B4-BE49-F238E27FC236}">
                <a16:creationId xmlns:a16="http://schemas.microsoft.com/office/drawing/2014/main" xmlns="" id="{5CE2944E-9766-6E2A-319D-743012FE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9604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xmlns="" id="{E491800E-0FF7-1CDD-BB31-31922C8F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75" y="2340679"/>
            <a:ext cx="4902100" cy="36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0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4980D-F938-DBB5-A0DB-E3B2C13C7D34}"/>
              </a:ext>
            </a:extLst>
          </p:cNvPr>
          <p:cNvSpPr txBox="1"/>
          <p:nvPr/>
        </p:nvSpPr>
        <p:spPr>
          <a:xfrm>
            <a:off x="2459114" y="488272"/>
            <a:ext cx="10901779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8D9C550-F67D-81FE-33DC-1A5E6C6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84853-4626-B85A-4541-1C710CFEED7D}"/>
              </a:ext>
            </a:extLst>
          </p:cNvPr>
          <p:cNvSpPr txBox="1"/>
          <p:nvPr/>
        </p:nvSpPr>
        <p:spPr>
          <a:xfrm>
            <a:off x="1865308" y="1098119"/>
            <a:ext cx="100917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Защитники Отечества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400" b="1" i="1" dirty="0">
                <a:latin typeface="Arial"/>
                <a:ea typeface="Arial"/>
                <a:cs typeface="Arial"/>
                <a:sym typeface="Arial"/>
              </a:rPr>
              <a:t>(о сотрудниках Вооруженных Сил, пограничной службы, таможенной службы, МЧС</a:t>
            </a: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3EE253-D1CB-1434-C132-10CA23E1D8C1}"/>
              </a:ext>
            </a:extLst>
          </p:cNvPr>
          <p:cNvSpPr txBox="1"/>
          <p:nvPr/>
        </p:nvSpPr>
        <p:spPr>
          <a:xfrm>
            <a:off x="599760" y="2535574"/>
            <a:ext cx="602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i="1" dirty="0">
                <a:latin typeface="Arial"/>
                <a:cs typeface="Arial"/>
              </a:rPr>
              <a:t/>
            </a:r>
            <a:br>
              <a:rPr lang="ru-RU" altLang="ru-RU" sz="1800" b="1" i="1" dirty="0">
                <a:latin typeface="Arial"/>
                <a:cs typeface="Arial"/>
              </a:rPr>
            </a:br>
            <a:r>
              <a:rPr lang="ru-RU" altLang="ru-RU" sz="1800" b="1" i="1" dirty="0">
                <a:latin typeface="Arial"/>
                <a:cs typeface="Arial"/>
              </a:rPr>
              <a:t>      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CB9BE-7E97-1337-14AD-91BDD38591AA}"/>
              </a:ext>
            </a:extLst>
          </p:cNvPr>
          <p:cNvSpPr txBox="1"/>
          <p:nvPr/>
        </p:nvSpPr>
        <p:spPr>
          <a:xfrm>
            <a:off x="236603" y="2247802"/>
            <a:ext cx="67715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Arial"/>
                <a:cs typeface="Arial"/>
              </a:rPr>
              <a:t>22 февраля 2024 года  учащиеся 8-11 классов приняли участие в мероприятии проекта «ШАГ» - «Родина моя Беларусь в лицах. Защитники Отечества (о сотрудниках Вооруженных Сил, пограничной службы, таможенной службы, МЧС).</a:t>
            </a:r>
          </a:p>
          <a:p>
            <a:pPr algn="ctr"/>
            <a:endParaRPr lang="ru-RU" sz="1600" b="1" i="1" dirty="0">
              <a:latin typeface="Arial"/>
              <a:cs typeface="Arial"/>
            </a:endParaRPr>
          </a:p>
          <a:p>
            <a:pPr algn="ctr"/>
            <a:r>
              <a:rPr lang="ru-RU" sz="1600" b="1" i="1" dirty="0">
                <a:latin typeface="Arial"/>
                <a:cs typeface="Arial"/>
              </a:rPr>
              <a:t>В рамках встречи выступил полковник </a:t>
            </a:r>
            <a:endParaRPr lang="ru-RU" sz="1600" b="1" i="1" dirty="0" smtClean="0">
              <a:latin typeface="Arial"/>
              <a:cs typeface="Arial"/>
            </a:endParaRPr>
          </a:p>
          <a:p>
            <a:pPr algn="ctr"/>
            <a:endParaRPr lang="ru-RU" sz="1600" b="1" i="1" dirty="0">
              <a:latin typeface="Arial"/>
              <a:cs typeface="Arial"/>
            </a:endParaRPr>
          </a:p>
          <a:p>
            <a:pPr algn="ctr"/>
            <a:r>
              <a:rPr 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Медведев Александр Владимирович – </a:t>
            </a:r>
            <a:endParaRPr lang="ru-RU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1600" b="1" i="1" dirty="0">
                <a:latin typeface="Arial"/>
                <a:cs typeface="Arial"/>
              </a:rPr>
              <a:t>заведующий центром допризывной подготовки</a:t>
            </a:r>
          </a:p>
          <a:p>
            <a:pPr algn="ctr"/>
            <a:r>
              <a:rPr lang="ru-RU" sz="1600" b="1" i="1" dirty="0">
                <a:latin typeface="Arial"/>
                <a:cs typeface="Arial"/>
              </a:rPr>
              <a:t>Октябрьского района г. Витебска.</a:t>
            </a:r>
          </a:p>
          <a:p>
            <a:pPr algn="ctr"/>
            <a:endParaRPr lang="ru-RU" sz="1600" b="1" i="1" dirty="0">
              <a:latin typeface="Arial"/>
              <a:cs typeface="Arial"/>
            </a:endParaRPr>
          </a:p>
          <a:p>
            <a:pPr algn="just"/>
            <a:r>
              <a:rPr lang="ru-RU" sz="1600" b="1" i="1" dirty="0">
                <a:latin typeface="Arial"/>
                <a:cs typeface="Arial"/>
              </a:rPr>
              <a:t>В завершение встречи, учащиеся получили из рук заведующего центром допризывной подготовки удостоверение призывника — удостоверение, которое является документом воинского учета и выдается молодым </a:t>
            </a:r>
            <a:r>
              <a:rPr lang="ru-RU" sz="1600" b="1" i="1" dirty="0" smtClean="0">
                <a:latin typeface="Arial"/>
                <a:cs typeface="Arial"/>
              </a:rPr>
              <a:t>людям, подлежащим </a:t>
            </a:r>
            <a:r>
              <a:rPr lang="ru-RU" sz="1600" b="1" i="1" dirty="0">
                <a:latin typeface="Arial"/>
                <a:cs typeface="Arial"/>
              </a:rPr>
              <a:t>воинскому призыву.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07CD1FD4-DEFA-03F6-BE8B-73A9870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84F47DE0-1020-C365-7276-D4617BAF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B68757-25A3-8535-E49E-94DD2906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FC9EFFA-8A34-20B4-3886-97812921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97" y="1973999"/>
            <a:ext cx="4948891" cy="49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0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4980D-F938-DBB5-A0DB-E3B2C13C7D34}"/>
              </a:ext>
            </a:extLst>
          </p:cNvPr>
          <p:cNvSpPr txBox="1"/>
          <p:nvPr/>
        </p:nvSpPr>
        <p:spPr>
          <a:xfrm>
            <a:off x="2459114" y="488272"/>
            <a:ext cx="10901779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8D9C550-F67D-81FE-33DC-1A5E6C6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84853-4626-B85A-4541-1C710CFEED7D}"/>
              </a:ext>
            </a:extLst>
          </p:cNvPr>
          <p:cNvSpPr txBox="1"/>
          <p:nvPr/>
        </p:nvSpPr>
        <p:spPr>
          <a:xfrm>
            <a:off x="1865308" y="1098119"/>
            <a:ext cx="100917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Преданные делу и стране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400" b="1" i="1" dirty="0">
                <a:latin typeface="Arial"/>
                <a:ea typeface="Arial"/>
                <a:cs typeface="Arial"/>
                <a:sym typeface="Arial"/>
              </a:rPr>
              <a:t>(о государственных деятелях, представителях органов государственного управления</a:t>
            </a: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3EE253-D1CB-1434-C132-10CA23E1D8C1}"/>
              </a:ext>
            </a:extLst>
          </p:cNvPr>
          <p:cNvSpPr txBox="1"/>
          <p:nvPr/>
        </p:nvSpPr>
        <p:spPr>
          <a:xfrm>
            <a:off x="599760" y="2535574"/>
            <a:ext cx="602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i="1" dirty="0">
                <a:latin typeface="Arial"/>
                <a:cs typeface="Arial"/>
              </a:rPr>
              <a:t/>
            </a:r>
            <a:br>
              <a:rPr lang="ru-RU" altLang="ru-RU" sz="1800" b="1" i="1" dirty="0">
                <a:latin typeface="Arial"/>
                <a:cs typeface="Arial"/>
              </a:rPr>
            </a:br>
            <a:r>
              <a:rPr lang="ru-RU" altLang="ru-RU" sz="1800" b="1" i="1" dirty="0">
                <a:latin typeface="Arial"/>
                <a:cs typeface="Arial"/>
              </a:rPr>
              <a:t>      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CB9BE-7E97-1337-14AD-91BDD38591AA}"/>
              </a:ext>
            </a:extLst>
          </p:cNvPr>
          <p:cNvSpPr txBox="1"/>
          <p:nvPr/>
        </p:nvSpPr>
        <p:spPr>
          <a:xfrm>
            <a:off x="130736" y="1913727"/>
            <a:ext cx="87497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E4E79"/>
              </a:buClr>
              <a:buSzPts val="4000"/>
            </a:pPr>
            <a:r>
              <a:rPr lang="ru-RU" sz="1600" b="1" i="1" dirty="0">
                <a:latin typeface="Arial"/>
                <a:cs typeface="Arial"/>
              </a:rPr>
              <a:t>28 марта 2024 года д</a:t>
            </a:r>
            <a:r>
              <a:rPr lang="ru-RU" altLang="ru-RU" sz="1600" b="1" i="1" dirty="0">
                <a:latin typeface="Arial"/>
                <a:cs typeface="Arial"/>
              </a:rPr>
              <a:t>ля учащихся  8-11 классов классов в рамках информационно-образовательного проекта «ШАГ» прошло мероприятие «Родина моя Беларусь в лицах. Преданные делу и стране» (о государственных деятелях, представителях органов государственного управления).</a:t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dirty="0">
                <a:latin typeface="Arial"/>
                <a:cs typeface="Arial"/>
              </a:rPr>
              <a:t>     </a:t>
            </a: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  Гостем мероприятия стал </a:t>
            </a:r>
            <a:endParaRPr lang="ru-RU" altLang="ru-RU" sz="1600" b="1" i="1" dirty="0" smtClean="0"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Филиппов </a:t>
            </a:r>
            <a: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Иван Леонидович – </a:t>
            </a:r>
            <a:endParaRPr lang="ru-RU" altLang="ru-RU" sz="1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endParaRPr lang="ru-RU" altLang="ru-RU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buClr>
                <a:srgbClr val="1E4E79"/>
              </a:buClr>
              <a:buSzPts val="4000"/>
            </a:pPr>
            <a:r>
              <a:rPr lang="ru-RU" altLang="ru-RU" sz="1600" b="1" i="1" dirty="0">
                <a:latin typeface="Arial"/>
                <a:cs typeface="Arial"/>
              </a:rPr>
              <a:t>заместитель главного инженера по работе с персоналом предприятия «Витебские тепловые сети РУП </a:t>
            </a:r>
            <a:r>
              <a:rPr lang="ru-RU" altLang="ru-RU" sz="1600" b="1" i="1" dirty="0" err="1">
                <a:latin typeface="Arial"/>
                <a:cs typeface="Arial"/>
              </a:rPr>
              <a:t>Витебскэнерго</a:t>
            </a:r>
            <a:r>
              <a:rPr lang="ru-RU" altLang="ru-RU" sz="1600" b="1" i="1" dirty="0">
                <a:latin typeface="Arial"/>
                <a:cs typeface="Arial"/>
              </a:rPr>
              <a:t>».</a:t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dirty="0">
                <a:latin typeface="Arial"/>
                <a:cs typeface="Arial"/>
              </a:rPr>
              <a:t>      </a:t>
            </a: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 smtClean="0">
                <a:latin typeface="Arial"/>
                <a:cs typeface="Arial"/>
              </a:rPr>
              <a:t>В </a:t>
            </a:r>
            <a:r>
              <a:rPr lang="ru-RU" altLang="ru-RU" sz="1600" b="1" i="1" dirty="0">
                <a:latin typeface="Arial"/>
                <a:cs typeface="Arial"/>
              </a:rPr>
              <a:t>ходе беседы прозвучало много полезной информации: об организации выборов в единый день голосования 25 февраля 2024 года, о формировании верхней Палаты Национального собрания Республики Беларусь, о полномочиях Всебелорусского народного собрания</a:t>
            </a:r>
            <a:r>
              <a:rPr lang="ru-RU" altLang="ru-RU" sz="1600" b="1" i="1" dirty="0" smtClean="0">
                <a:latin typeface="Arial"/>
                <a:cs typeface="Arial"/>
              </a:rPr>
              <a:t>.</a:t>
            </a:r>
          </a:p>
          <a:p>
            <a:pPr algn="just">
              <a:buClr>
                <a:srgbClr val="1E4E79"/>
              </a:buClr>
              <a:buSzPts val="4000"/>
            </a:pPr>
            <a:r>
              <a:rPr lang="ru-RU" altLang="ru-RU" sz="1600" b="1" i="1" dirty="0" smtClean="0">
                <a:latin typeface="Arial"/>
                <a:cs typeface="Arial"/>
              </a:rPr>
              <a:t>Иван </a:t>
            </a:r>
            <a:r>
              <a:rPr lang="ru-RU" altLang="ru-RU" sz="1600" b="1" i="1" dirty="0">
                <a:latin typeface="Arial"/>
                <a:cs typeface="Arial"/>
              </a:rPr>
              <a:t>Леонидович подчеркнул, что Всебелорусское народное собрание –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</a:t>
            </a:r>
            <a:r>
              <a:rPr lang="ru-RU" altLang="ru-RU" sz="1600" b="1" i="1" dirty="0" smtClean="0">
                <a:latin typeface="Arial"/>
                <a:cs typeface="Arial"/>
              </a:rPr>
              <a:t>.  </a:t>
            </a:r>
            <a:r>
              <a:rPr lang="ru-RU" altLang="ru-RU" sz="1600" b="1" i="1" dirty="0">
                <a:latin typeface="Arial"/>
                <a:cs typeface="Arial"/>
              </a:rPr>
              <a:t>      </a:t>
            </a:r>
            <a:endParaRPr lang="ru-RU" sz="1600" b="1" i="1" dirty="0">
              <a:latin typeface="Arial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07CD1FD4-DEFA-03F6-BE8B-73A9870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84F47DE0-1020-C365-7276-D4617BAF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B68757-25A3-8535-E49E-94DD2906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C0C5C0B-8780-9DB9-9059-0367AE2D7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" r="5139" b="6990"/>
          <a:stretch/>
        </p:blipFill>
        <p:spPr>
          <a:xfrm>
            <a:off x="9051010" y="2171571"/>
            <a:ext cx="2727701" cy="41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5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4980D-F938-DBB5-A0DB-E3B2C13C7D34}"/>
              </a:ext>
            </a:extLst>
          </p:cNvPr>
          <p:cNvSpPr txBox="1"/>
          <p:nvPr/>
        </p:nvSpPr>
        <p:spPr>
          <a:xfrm>
            <a:off x="2459114" y="488272"/>
            <a:ext cx="10901779" cy="54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98D9C550-F67D-81FE-33DC-1A5E6C6F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284853-4626-B85A-4541-1C710CFEED7D}"/>
              </a:ext>
            </a:extLst>
          </p:cNvPr>
          <p:cNvSpPr txBox="1"/>
          <p:nvPr/>
        </p:nvSpPr>
        <p:spPr>
          <a:xfrm>
            <a:off x="1886982" y="986710"/>
            <a:ext cx="100917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 заботой о здоровье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400" b="1" i="1" dirty="0">
                <a:latin typeface="Arial"/>
                <a:ea typeface="Arial"/>
                <a:cs typeface="Arial"/>
                <a:sym typeface="Arial"/>
              </a:rPr>
              <a:t>(о медицинских работниках</a:t>
            </a:r>
            <a:r>
              <a:rPr lang="ru-RU" sz="1800" b="1" i="1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18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3EE253-D1CB-1434-C132-10CA23E1D8C1}"/>
              </a:ext>
            </a:extLst>
          </p:cNvPr>
          <p:cNvSpPr txBox="1"/>
          <p:nvPr/>
        </p:nvSpPr>
        <p:spPr>
          <a:xfrm>
            <a:off x="599760" y="2535574"/>
            <a:ext cx="602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i="1" dirty="0">
                <a:latin typeface="Arial"/>
                <a:cs typeface="Arial"/>
              </a:rPr>
              <a:t/>
            </a:r>
            <a:br>
              <a:rPr lang="ru-RU" altLang="ru-RU" sz="1800" b="1" i="1" dirty="0">
                <a:latin typeface="Arial"/>
                <a:cs typeface="Arial"/>
              </a:rPr>
            </a:br>
            <a:r>
              <a:rPr lang="ru-RU" altLang="ru-RU" sz="1800" b="1" i="1" dirty="0">
                <a:latin typeface="Arial"/>
                <a:cs typeface="Arial"/>
              </a:rPr>
              <a:t>      </a:t>
            </a:r>
            <a:endParaRPr lang="ru-RU" dirty="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xmlns="" id="{07CD1FD4-DEFA-03F6-BE8B-73A9870B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84F47DE0-1020-C365-7276-D4617BAF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B68757-25A3-8535-E49E-94DD2906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A898936B-77CD-A82C-BE95-F896F3B73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273169-0414-0C2E-C758-F31AFA27F9C3}"/>
              </a:ext>
            </a:extLst>
          </p:cNvPr>
          <p:cNvSpPr txBox="1"/>
          <p:nvPr/>
        </p:nvSpPr>
        <p:spPr>
          <a:xfrm>
            <a:off x="76200" y="2063177"/>
            <a:ext cx="73418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b="1" i="1" dirty="0">
                <a:latin typeface="Arial"/>
                <a:cs typeface="Arial"/>
              </a:rPr>
              <a:t>25 апреля 2024 года состоялось мероприятие информационно-образовательного проекта «ШАГ: Школа Активного Гражданина» для учащихся 8-11-х классов по теме: «Родина моя Беларусь в лицах. С заботой о здоровье» (о медицинских работниках).</a:t>
            </a:r>
          </a:p>
          <a:p>
            <a:pPr algn="just"/>
            <a:r>
              <a:rPr lang="ru-RU" altLang="ru-RU" sz="1600" b="1" i="1" dirty="0">
                <a:latin typeface="Arial"/>
                <a:cs typeface="Arial"/>
              </a:rPr>
              <a:t/>
            </a:r>
            <a:br>
              <a:rPr lang="ru-RU" altLang="ru-RU" sz="1600" b="1" i="1" dirty="0">
                <a:latin typeface="Arial"/>
                <a:cs typeface="Arial"/>
              </a:rPr>
            </a:br>
            <a:r>
              <a:rPr lang="ru-RU" altLang="ru-RU" sz="1600" b="1" i="1" dirty="0">
                <a:latin typeface="Arial"/>
                <a:cs typeface="Arial"/>
              </a:rPr>
              <a:t> </a:t>
            </a:r>
            <a:r>
              <a:rPr lang="ru-RU" altLang="ru-RU" sz="1600" b="1" i="1" dirty="0" smtClean="0">
                <a:latin typeface="Arial"/>
                <a:cs typeface="Arial"/>
              </a:rPr>
              <a:t>На </a:t>
            </a:r>
            <a:r>
              <a:rPr lang="ru-RU" altLang="ru-RU" sz="1600" b="1" i="1" dirty="0">
                <a:latin typeface="Arial"/>
                <a:cs typeface="Arial"/>
              </a:rPr>
              <a:t>встречу со школьниками была приглашена заведующая кафедрой медицинской реабилитации с курсом факультета переподготовки кадров и повышения квалификации УО «Витебского государственного ордена Дружбы народов медицинского университета», доктор медицинских наук, профессор </a:t>
            </a:r>
            <a:endParaRPr lang="ru-RU" altLang="ru-RU" sz="1600" b="1" i="1" dirty="0" smtClean="0">
              <a:latin typeface="Arial"/>
              <a:cs typeface="Arial"/>
            </a:endParaRPr>
          </a:p>
          <a:p>
            <a:pPr algn="ctr"/>
            <a:r>
              <a:rPr lang="ru-RU" altLang="ru-RU" sz="1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Оленская</a:t>
            </a:r>
            <a:r>
              <a:rPr lang="ru-RU" altLang="ru-RU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altLang="ru-R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Татьяна Леонидовна.</a:t>
            </a:r>
          </a:p>
          <a:p>
            <a:pPr algn="just"/>
            <a:endParaRPr lang="ru-RU" altLang="ru-RU" sz="1600" b="1" i="1" dirty="0">
              <a:latin typeface="Arial"/>
              <a:cs typeface="Arial"/>
            </a:endParaRPr>
          </a:p>
        </p:txBody>
      </p:sp>
      <p:pic>
        <p:nvPicPr>
          <p:cNvPr id="7198" name="Picture 30">
            <a:extLst>
              <a:ext uri="{FF2B5EF4-FFF2-40B4-BE49-F238E27FC236}">
                <a16:creationId xmlns:a16="http://schemas.microsoft.com/office/drawing/2014/main" xmlns="" id="{34331ACD-4FE9-87AB-7D80-C700E26D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16" y="2063177"/>
            <a:ext cx="4278965" cy="32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217808"/>
            <a:ext cx="11738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b="1" i="1" dirty="0">
                <a:latin typeface="Arial"/>
                <a:cs typeface="Arial"/>
              </a:rPr>
              <a:t>Учащимся был продемонстрирован фильм, в котором были представлены достижения в области белорусской медицины.</a:t>
            </a:r>
          </a:p>
          <a:p>
            <a:pPr algn="just"/>
            <a:r>
              <a:rPr lang="ru-RU" altLang="ru-RU" sz="1600" b="1" i="1" dirty="0">
                <a:latin typeface="Arial"/>
                <a:cs typeface="Arial"/>
              </a:rPr>
              <a:t>Татьяна Леонидовна, рассказала ребятам о работе системы здравоохранения в период инфекции COVID-19, важности вакцинацию, поделилась направлениями реализации междисциплинарного медико-социального, спортивного и образовательного волонтерского проекта, в рамках которого с детьми с ОПФР, пожилыми людьми работают сотрудники кафедры медицинской реабилитации с курсом ФПК и ПК ВГМУ. </a:t>
            </a:r>
            <a:endParaRPr lang="ru-RU" sz="1600" b="1" i="1" dirty="0">
              <a:latin typeface="Arial"/>
              <a:cs typeface="Arial"/>
            </a:endParaRPr>
          </a:p>
          <a:p>
            <a:endParaRPr lang="ru-RU" sz="1600" b="1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691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584</Words>
  <Application>Microsoft Office PowerPoint</Application>
  <PresentationFormat>Произвольный</PresentationFormat>
  <Paragraphs>117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 da</dc:creator>
  <cp:lastModifiedBy>School</cp:lastModifiedBy>
  <cp:revision>3</cp:revision>
  <dcterms:created xsi:type="dcterms:W3CDTF">2024-06-20T12:29:50Z</dcterms:created>
  <dcterms:modified xsi:type="dcterms:W3CDTF">2024-06-20T13:37:18Z</dcterms:modified>
</cp:coreProperties>
</file>